
<file path=[Content_Types].xml><?xml version="1.0" encoding="utf-8"?>
<Types xmlns="http://schemas.openxmlformats.org/package/2006/content-types">
  <Default Extension="tiff" ContentType="image/tif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2"/>
  </p:notesMasterIdLst>
  <p:sldIdLst>
    <p:sldId id="859" r:id="rId3"/>
    <p:sldId id="1070" r:id="rId4"/>
    <p:sldId id="1107" r:id="rId5"/>
    <p:sldId id="1072" r:id="rId6"/>
    <p:sldId id="1108" r:id="rId7"/>
    <p:sldId id="1076" r:id="rId8"/>
    <p:sldId id="1098" r:id="rId9"/>
    <p:sldId id="1099" r:id="rId10"/>
    <p:sldId id="1079" r:id="rId11"/>
    <p:sldId id="1080" r:id="rId12"/>
    <p:sldId id="1109" r:id="rId13"/>
    <p:sldId id="1081" r:id="rId14"/>
    <p:sldId id="1110" r:id="rId15"/>
    <p:sldId id="1085" r:id="rId16"/>
    <p:sldId id="1086" r:id="rId17"/>
    <p:sldId id="1087" r:id="rId18"/>
    <p:sldId id="1111" r:id="rId19"/>
    <p:sldId id="1112" r:id="rId20"/>
    <p:sldId id="1113" r:id="rId21"/>
    <p:sldId id="1088" r:id="rId22"/>
    <p:sldId id="1114" r:id="rId23"/>
    <p:sldId id="1105" r:id="rId24"/>
    <p:sldId id="1106" r:id="rId25"/>
    <p:sldId id="1115" r:id="rId26"/>
    <p:sldId id="1116" r:id="rId27"/>
    <p:sldId id="1117" r:id="rId28"/>
    <p:sldId id="1118" r:id="rId29"/>
    <p:sldId id="1119" r:id="rId30"/>
    <p:sldId id="1120" r:id="rId31"/>
  </p:sldIdLst>
  <p:sldSz cx="12190095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F2E7"/>
    <a:srgbClr val="FFFFFF"/>
    <a:srgbClr val="FF0000"/>
    <a:srgbClr val="8DC369"/>
    <a:srgbClr val="009900"/>
    <a:srgbClr val="62812B"/>
    <a:srgbClr val="A0C83C"/>
    <a:srgbClr val="006C45"/>
    <a:srgbClr val="009B64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 showGuides="1">
      <p:cViewPr varScale="1">
        <p:scale>
          <a:sx n="102" d="100"/>
          <a:sy n="102" d="100"/>
        </p:scale>
        <p:origin x="2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notesMaster" Target="notesMasters/notesMaster1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5159102" y="-27384"/>
            <a:ext cx="67687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</a:t>
            </a: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优</a:t>
            </a:r>
            <a:r>
              <a:rPr lang="zh-CN" altLang="en-US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高中物理 选择性必修 第二册 </a:t>
            </a:r>
            <a:r>
              <a:rPr lang="en-US" altLang="zh-CN" sz="20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RMJY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3.png"/><Relationship Id="rId2" Type="http://schemas.openxmlformats.org/officeDocument/2006/relationships/image" Target="../media/image14.png"/><Relationship Id="rId1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16.png"/><Relationship Id="rId4" Type="http://schemas.openxmlformats.org/officeDocument/2006/relationships/image" Target="../media/image35.png"/><Relationship Id="rId3" Type="http://schemas.openxmlformats.org/officeDocument/2006/relationships/image" Target="../media/image34.png"/><Relationship Id="rId2" Type="http://schemas.openxmlformats.org/officeDocument/2006/relationships/image" Target="../media/image14.png"/><Relationship Id="rId1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16.png"/><Relationship Id="rId3" Type="http://schemas.openxmlformats.org/officeDocument/2006/relationships/image" Target="../media/image37.png"/><Relationship Id="rId2" Type="http://schemas.openxmlformats.org/officeDocument/2006/relationships/image" Target="../media/image14.png"/><Relationship Id="rId1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0.png"/><Relationship Id="rId2" Type="http://schemas.openxmlformats.org/officeDocument/2006/relationships/image" Target="../media/image14.png"/><Relationship Id="rId1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2.png"/><Relationship Id="rId2" Type="http://schemas.openxmlformats.org/officeDocument/2006/relationships/image" Target="../media/image16.png"/><Relationship Id="rId1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2.png"/><Relationship Id="rId1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4.png"/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2.png"/><Relationship Id="rId3" Type="http://schemas.openxmlformats.org/officeDocument/2006/relationships/image" Target="../media/image54.png"/><Relationship Id="rId2" Type="http://schemas.openxmlformats.org/officeDocument/2006/relationships/image" Target="../media/image16.png"/><Relationship Id="rId1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>
                <a:solidFill>
                  <a:srgbClr val="549E3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第三章  交变电流</a:t>
            </a:r>
            <a:endParaRPr lang="zh-CN" altLang="en-US" sz="5400" dirty="0">
              <a:solidFill>
                <a:srgbClr val="549E3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8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3.</a:t>
            </a:r>
            <a:r>
              <a:rPr lang="zh-CN" altLang="en-US" sz="4800" b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变压器</a:t>
            </a:r>
            <a:endParaRPr lang="zh-CN" altLang="en-US" sz="4800" b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解析.eps" descr="id:214748994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97192" y="949683"/>
            <a:ext cx="826824" cy="29518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58254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原线圈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两端加上交流电压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220sin 100π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原线圈的电压的有效值为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𝟐𝟐𝟎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110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根据电压与匝数成正比可知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副线圈的电压的有效值为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55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电压表的示数为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55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理想变压器无漏磁现象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且原、副线圈共用一个铁芯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则磁通量的变化率相等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即变化率之比为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endParaRPr lang="en-US" altLang="zh-CN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582545"/>
              </a:xfrm>
              <a:blipFill rotWithShape="1">
                <a:blip r:embed="rId2"/>
                <a:stretch>
                  <a:fillRect l="-2" t="-24" r="1" b="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djy490.jpg" descr="id:21474927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439022" y="3501008"/>
            <a:ext cx="2872646" cy="182140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滑动变阻器的滑片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向上移动的过程中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滑动变阻器接入电路的阻值变小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电路的总电阻减小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由于变压器的匝数比不变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输入的电压不变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输出的电压不变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所以电流变大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即电流表示数变大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若将滑动变阻器的滑片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向下滑动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滑动变阻器接入电路的阻值变大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变压器输出的电压不变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电流变小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副线圈输出的功率减小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所以原线圈输入功率减小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djy490.jpg" descr="id:2147492748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518704" y="3695828"/>
            <a:ext cx="2872646" cy="182140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要点2.eps" descr="id:214748996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52918" y="917976"/>
            <a:ext cx="961768" cy="33779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35531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变压器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和分压器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变压器和分压器都能起到改变电压的作用，但二者有着本质区别，如图所示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endParaRPr lang="en-US" altLang="zh-CN" sz="1050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endParaRPr lang="en-US" altLang="zh-CN" sz="105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变压器是一种电感性仪器，是利用电磁感应原理工作的；而分压器是一种电阻性仪器，是利用电阻串联分压原理工作的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变压器只能改变交流电压，不能改变直流电压；而分压器既可改变交流电压，也可改变直流电压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sf518.jpg" descr="id:21474927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44842" y="2278899"/>
            <a:ext cx="2135326" cy="1400865"/>
          </a:xfrm>
          <a:prstGeom prst="rect">
            <a:avLst/>
          </a:prstGeom>
        </p:spPr>
      </p:pic>
      <p:pic>
        <p:nvPicPr>
          <p:cNvPr id="5" name="sf519.jpg" descr="id:214749278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743278" y="1898170"/>
            <a:ext cx="2016224" cy="189145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80729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变压器可以使交流电压升高或降低；而分压器不能使电压升高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对于理想变压器，电压与线圈匝数成正比，即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；而对于分压器，电压与电阻大小成正比，即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en-US" altLang="zh-CN" b="1" dirty="0" err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5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若在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间、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间分别接入负载电阻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，对于变压器，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的变化而变化；而对于分压器，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的增大而增大，随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的减小而减小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理想变压器工作时，穿过铁芯的磁通量周期性变化，线圈两端电压的瞬时值遵循法拉第电磁感应定律，两线圈中存在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𝜱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𝜱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𝚫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𝒕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；而分压器不接入负载时，回路电流为定值，遵循欧姆定律，即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IR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gh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IR</a:t>
                </a:r>
                <a:r>
                  <a:rPr lang="en-US" altLang="zh-CN" b="1" i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gh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7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理想变压器的输入功率随输出功率的变化而变化，且始终相等，即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；而分压器不接入负载时，输入功率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ef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不变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807295"/>
              </a:xfrm>
              <a:blipFill rotWithShape="1">
                <a:blip r:embed="rId1"/>
                <a:stretch>
                  <a:fillRect l="-2" t="-11" r="1" b="-3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图甲、乙所示电路中，当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交流电压时，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间电压为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直流电压时，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间电压也为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现在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交流电压，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直流电压，此时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间的电压分别是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343025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10</a:t>
            </a:r>
            <a:r>
              <a:rPr lang="en-US" altLang="zh-CN" b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343025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4</a:t>
            </a:r>
            <a:r>
              <a:rPr lang="en-US" altLang="zh-CN" b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343025" algn="l"/>
                <a:tab pos="5645150" algn="l"/>
                <a:tab pos="9861550" algn="l"/>
              </a:tabLs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10</a:t>
            </a:r>
            <a:r>
              <a:rPr lang="en-US" altLang="zh-CN" b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  <a:tabLst>
                <a:tab pos="1343025" algn="l"/>
                <a:tab pos="5645150" algn="l"/>
                <a:tab pos="9861550" algn="l"/>
              </a:tabLs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en-US" altLang="zh-CN" b="1" dirty="0" smtClean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0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2.eps" descr="id:2147489984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49985" y="927382"/>
            <a:ext cx="1032891" cy="333149"/>
          </a:xfrm>
          <a:prstGeom prst="rect">
            <a:avLst/>
          </a:prstGeom>
        </p:spPr>
      </p:pic>
      <p:pic>
        <p:nvPicPr>
          <p:cNvPr id="4" name="24答案.eps" descr="id:21474899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30" y="4781467"/>
            <a:ext cx="826824" cy="29518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534446" y="467950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B</a:t>
            </a:r>
            <a:endParaRPr lang="zh-CN" altLang="en-US" sz="2400" dirty="0"/>
          </a:p>
        </p:txBody>
      </p:sp>
      <p:pic>
        <p:nvPicPr>
          <p:cNvPr id="6" name="qw8.jpg" descr="id:2147492797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11030" y="2829531"/>
            <a:ext cx="3266916" cy="18769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310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对于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题图甲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作为输入端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作为输出端时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相当于一个降压变压器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两端电压之比等于两端线圈的匝数之比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作为输入端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作为输出端时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相当于一个升压变压器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电压之比也等于匝数之比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交流电压时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间将得到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题图乙是一个分压电路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作为输入端时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上、下两个电阻两端的电压跟它们的电阻的大小成正比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但是当电压加在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两端时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电流只经过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间的电阻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间的电阻中没有电流通过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两端也就没有电势差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即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两点的电势相等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所以当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间接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直流电压时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两端的电压也是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故选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24解析.eps" descr="id:2147489949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97192" y="964706"/>
            <a:ext cx="826824" cy="295189"/>
          </a:xfrm>
          <a:prstGeom prst="rect">
            <a:avLst/>
          </a:prstGeom>
        </p:spPr>
      </p:pic>
      <p:pic>
        <p:nvPicPr>
          <p:cNvPr id="5" name="qw8.jpg" descr="id:214749279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412466" y="4681129"/>
            <a:ext cx="3266916" cy="187696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66728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理想变压器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中的等效电阻和等效电源问题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等效电阻的建立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在只有一个副线圈的理想变压器电路中，设原线圈、副线圈的匝数之比为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，负载电阻为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，则变压器的原、副线圈和负载电阻可以等效为一个新电阻，其阻值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R'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endParaRPr lang="en-US" altLang="zh-CN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667286"/>
              </a:xfrm>
              <a:blipFill rotWithShape="1">
                <a:blip r:embed="rId1"/>
                <a:stretch>
                  <a:fillRect l="-2" t="-17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要点3.eps" descr="id:214749003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8720"/>
            <a:ext cx="980430" cy="34434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841034"/>
              </a:xfrm>
            </p:spPr>
            <p:txBody>
              <a:bodyPr/>
              <a:lstStyle/>
              <a:p>
                <a:pPr indent="719455"/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证明：如图甲所示，设原线圈的电压为 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，电流为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，副线圈电压为 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，电流为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由欧姆定律可知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，根据变压器规律可知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，联立解得 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R'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，可以看成大小为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的等效电阻直接连在原线圈一侧，等效电路如图乙所示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b="1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841034"/>
              </a:xfrm>
              <a:blipFill rotWithShape="1">
                <a:blip r:embed="rId1"/>
                <a:stretch>
                  <a:fillRect l="-2" t="-22" r="1" b="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aa27.jpg" descr="id:214749282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82791" y="3396685"/>
            <a:ext cx="2671206" cy="1544483"/>
          </a:xfrm>
          <a:prstGeom prst="rect">
            <a:avLst/>
          </a:prstGeom>
        </p:spPr>
      </p:pic>
      <p:pic>
        <p:nvPicPr>
          <p:cNvPr id="4" name="aa28.jpg" descr="id:21474928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239222" y="3496918"/>
            <a:ext cx="2086342" cy="140932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006974" y="4922506"/>
            <a:ext cx="3816424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甲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乙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 bwMode="auto">
          <a:xfrm>
            <a:off x="9444898" y="2894925"/>
            <a:ext cx="792088" cy="535902"/>
          </a:xfrm>
          <a:prstGeom prst="rect">
            <a:avLst/>
          </a:prstGeom>
          <a:solidFill>
            <a:srgbClr val="FFFF00"/>
          </a:solidFill>
          <a:ln w="19050" algn="ctr">
            <a:solidFill>
              <a:srgbClr val="FFFF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6580601" y="2880929"/>
            <a:ext cx="666733" cy="535902"/>
          </a:xfrm>
          <a:prstGeom prst="rect">
            <a:avLst/>
          </a:prstGeom>
          <a:solidFill>
            <a:srgbClr val="FFFF00"/>
          </a:solidFill>
          <a:ln w="19050" algn="ctr">
            <a:solidFill>
              <a:srgbClr val="FFFF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273639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等效电源的建立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理想变压器中与原线圈串联的定值电阻为 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，交流电源输出电压为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，设原线圈、副线圈的匝数之比为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，将变压器、定值电阻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与原交流电源看成一个整体，等效为一个新的电源，则新电源的电动势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𝒌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，新电源的内阻 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2736390"/>
              </a:xfrm>
              <a:blipFill rotWithShape="1">
                <a:blip r:embed="rId1"/>
                <a:stretch>
                  <a:fillRect l="-2" t="-23" r="1" b="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90305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证明：如图丙所示，设原线圈的电压为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，电流为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，副线圈电压为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，电流为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，副线圈负载为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，作出等效后的电路图如图丁所示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对图丁，由闭合电路欧姆定律得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对图丙，由串联电路的规律得 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将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k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与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②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联立可得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𝒌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③.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比较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①③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式，得 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𝑼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𝒌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𝟎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𝒌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903056"/>
              </a:xfrm>
              <a:blipFill rotWithShape="1">
                <a:blip r:embed="rId1"/>
                <a:stretch>
                  <a:fillRect l="-2" t="-16" r="1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aa29.jpg" descr="id:2147492839;FounderCES"/>
          <p:cNvPicPr/>
          <p:nvPr/>
        </p:nvPicPr>
        <p:blipFill>
          <a:blip r:embed="rId2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6389" y="4629808"/>
            <a:ext cx="2883926" cy="1529259"/>
          </a:xfrm>
          <a:prstGeom prst="rect">
            <a:avLst/>
          </a:prstGeom>
        </p:spPr>
      </p:pic>
      <p:pic>
        <p:nvPicPr>
          <p:cNvPr id="4" name="aa30.jpg" descr="id:214749284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103318" y="4615812"/>
            <a:ext cx="2016224" cy="152925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295006" y="6095037"/>
            <a:ext cx="4500844" cy="576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丙</a:t>
            </a:r>
            <a:r>
              <a:rPr lang="en-US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                  </a:t>
            </a:r>
            <a:r>
              <a:rPr lang="zh-CN" altLang="zh-CN" sz="2400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丁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22798" y="755451"/>
            <a:ext cx="7253541" cy="689186"/>
          </a:xfrm>
          <a:prstGeom prst="rect">
            <a:avLst/>
          </a:prstGeom>
        </p:spPr>
      </p:pic>
      <p:pic>
        <p:nvPicPr>
          <p:cNvPr id="4" name="知识点1.eps" descr="id:214748981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69251" y="1600144"/>
            <a:ext cx="1266939" cy="350171"/>
          </a:xfrm>
          <a:prstGeom prst="rect">
            <a:avLst/>
          </a:prstGeom>
        </p:spPr>
      </p:pic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360854" y="1431438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变压器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的原理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构造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由闭合铁芯和绕在铁芯上的两个线圈组成，与交流电源连接的线圈叫作原线圈，也叫初级线圈；与负载连接的线圈叫作副线圈，也叫次级线圈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ca536.jpg" descr="id:214749270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11030" y="3933056"/>
            <a:ext cx="2782593" cy="1935822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68424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图所示，加在理想变压器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上的交流电源的电动势为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，内电阻为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，与副线圈相连的负载电阻阻值为 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求：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原线圈中的电流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为多大时，负载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上获得的功率最大？最大值是多少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3.eps" descr="id:214749004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02819"/>
            <a:ext cx="1080120" cy="348382"/>
          </a:xfrm>
          <a:prstGeom prst="rect">
            <a:avLst/>
          </a:prstGeom>
        </p:spPr>
      </p:pic>
      <p:pic>
        <p:nvPicPr>
          <p:cNvPr id="5" name="24答案.eps" descr="id:21474899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7192" y="2707917"/>
            <a:ext cx="826824" cy="29518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矩形 5"/>
              <p:cNvSpPr/>
              <p:nvPr/>
            </p:nvSpPr>
            <p:spPr>
              <a:xfrm>
                <a:off x="1591443" y="2276872"/>
                <a:ext cx="1402628" cy="89941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 smtClean="0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𝑬</m:t>
                        </m:r>
                      </m:num>
                      <m:den>
                        <m:r>
                          <a:rPr lang="en-US" altLang="zh-CN" sz="2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sz="2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sz="2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Times New Roman" panose="02020603050405020304" pitchFamily="18" charset="0"/>
                  </a:rPr>
                  <a:t>　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sz="2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sz="2400" i="1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2400" i="1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𝑬</m:t>
                            </m:r>
                          </m:e>
                          <m:sup>
                            <m:r>
                              <a:rPr lang="en-US" altLang="zh-CN" sz="2400" i="1">
                                <a:solidFill>
                                  <a:schemeClr val="tx1">
                                    <a:lumMod val="95000"/>
                                    <a:lumOff val="5000"/>
                                  </a:schemeClr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sz="2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sz="2400" i="1">
                            <a:solidFill>
                              <a:schemeClr val="tx1">
                                <a:lumMod val="95000"/>
                                <a:lumOff val="5000"/>
                              </a:schemeClr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sz="2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Times New Roman" panose="02020603050405020304" pitchFamily="18" charset="0"/>
                  </a:rPr>
                  <a:t>　</a:t>
                </a:r>
                <a:r>
                  <a:rPr lang="en-US" altLang="zh-CN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cs typeface="Times New Roman" panose="02020603050405020304" pitchFamily="18" charset="0"/>
                  </a:rPr>
                  <a:t> </a:t>
                </a:r>
                <a:endParaRPr lang="zh-CN" altLang="zh-CN" sz="24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矩形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1443" y="2276872"/>
                <a:ext cx="1402628" cy="899413"/>
              </a:xfrm>
              <a:prstGeom prst="rect">
                <a:avLst/>
              </a:prstGeom>
              <a:blipFill rotWithShape="1">
                <a:blip r:embed="rId3"/>
                <a:stretch>
                  <a:fillRect l="-9" t="-44" r="-3573" b="-4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aa31.jpg" descr="id:2147492860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687494" y="2862586"/>
            <a:ext cx="2831557" cy="2150590"/>
          </a:xfrm>
          <a:prstGeom prst="rect">
            <a:avLst/>
          </a:prstGeom>
        </p:spPr>
      </p:pic>
      <p:pic>
        <p:nvPicPr>
          <p:cNvPr id="8" name="24解析.eps" descr="id:2147489949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97192" y="3400051"/>
            <a:ext cx="826824" cy="29518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内容占位符 2"/>
              <p:cNvSpPr txBox="1"/>
              <p:nvPr/>
            </p:nvSpPr>
            <p:spPr bwMode="auto">
              <a:xfrm>
                <a:off x="360854" y="3200127"/>
                <a:ext cx="11485848" cy="34661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负载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获得最大功率时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电源的输出功率是最大的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变压器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的等效电阻为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R'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电源的输出功率为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R'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eaLnBrk="1"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𝑬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电源的输出功率最大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此时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消耗的功率也是最大的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𝑬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9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3200127"/>
                <a:ext cx="11485848" cy="3466142"/>
              </a:xfrm>
              <a:prstGeom prst="rect">
                <a:avLst/>
              </a:prstGeom>
              <a:blipFill rotWithShape="1">
                <a:blip r:embed="rId6"/>
                <a:stretch>
                  <a:fillRect l="-2" t="-10" r="1" b="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负载获得最大功率时，变压器的原、副线圈匝数比为多大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aa31.jpg" descr="id:214749286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655046" y="1926482"/>
            <a:ext cx="2831557" cy="2150590"/>
          </a:xfrm>
          <a:prstGeom prst="rect">
            <a:avLst/>
          </a:prstGeom>
        </p:spPr>
      </p:pic>
      <p:pic>
        <p:nvPicPr>
          <p:cNvPr id="4" name="24答案.eps" descr="id:21474899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7192" y="1592480"/>
            <a:ext cx="826824" cy="29518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矩形 4"/>
              <p:cNvSpPr/>
              <p:nvPr/>
            </p:nvSpPr>
            <p:spPr>
              <a:xfrm>
                <a:off x="1558702" y="1034447"/>
                <a:ext cx="606384" cy="11257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just">
                  <a:lnSpc>
                    <a:spcPct val="150000"/>
                  </a:lnSpc>
                  <a:spcAft>
                    <a:spcPts val="0"/>
                  </a:spcAft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num>
                          <m:den>
                            <m:r>
                              <a:rPr lang="en-US" altLang="zh-CN" sz="24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sz="1050" dirty="0" smtClean="0">
                    <a:solidFill>
                      <a:srgbClr val="000000"/>
                    </a:solidFill>
                    <a:cs typeface="Times New Roman" panose="02020603050405020304" pitchFamily="18" charset="0"/>
                  </a:rPr>
                  <a:t> </a:t>
                </a:r>
                <a:endParaRPr lang="zh-CN" altLang="zh-CN" sz="1050" dirty="0">
                  <a:solidFill>
                    <a:srgbClr val="000000"/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5" name="矩形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8702" y="1034447"/>
                <a:ext cx="606384" cy="1125757"/>
              </a:xfrm>
              <a:prstGeom prst="rect">
                <a:avLst/>
              </a:prstGeom>
              <a:blipFill rotWithShape="1">
                <a:blip r:embed="rId3"/>
                <a:stretch>
                  <a:fillRect l="-68" t="-3" r="61" b="-248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24解析.eps" descr="id:214748994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87861" y="4596276"/>
            <a:ext cx="826824" cy="29518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内容占位符 2"/>
              <p:cNvSpPr txBox="1"/>
              <p:nvPr/>
            </p:nvSpPr>
            <p:spPr bwMode="auto">
              <a:xfrm>
                <a:off x="360854" y="4105190"/>
                <a:ext cx="11485848" cy="2132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spAutoFit/>
              </a:bodyPr>
              <a:lstStyle>
                <a:lvl1pPr marL="0" indent="0" algn="just" rtl="0" fontAlgn="base">
                  <a:lnSpc>
                    <a:spcPct val="150000"/>
                  </a:lnSpc>
                  <a:spcBef>
                    <a:spcPts val="0"/>
                  </a:spcBef>
                  <a:spcAft>
                    <a:spcPct val="0"/>
                  </a:spcAft>
                  <a:buFontTx/>
                  <a:buNone/>
                  <a:tabLst>
                    <a:tab pos="5645150" algn="l"/>
                    <a:tab pos="9862820" algn="l"/>
                  </a:tabLst>
                  <a:defRPr sz="2400" b="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l" rtl="0" fontAlgn="base">
                  <a:spcBef>
                    <a:spcPct val="20000"/>
                  </a:spcBef>
                  <a:spcAft>
                    <a:spcPct val="0"/>
                  </a:spcAft>
                  <a:buFontTx/>
                  <a:buNone/>
                  <a:defRPr sz="2800" b="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将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𝑬</m:t>
                        </m:r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代入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max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𝑬</m:t>
                            </m:r>
                          </m:e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𝟒</m:t>
                        </m:r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SupPr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𝑰</m:t>
                        </m:r>
                      </m:e>
                      <m: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𝟏</m:t>
                        </m:r>
                      </m:sub>
                      <m:sup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sup>
                    </m:sSubSup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得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电阻消耗的功率最大时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原、副线圈的匝数比为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𝒓</m:t>
                            </m:r>
                          </m:num>
                          <m:den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𝑹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内容占位符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54" y="4105190"/>
                <a:ext cx="11485848" cy="2132122"/>
              </a:xfrm>
              <a:prstGeom prst="rect">
                <a:avLst/>
              </a:prstGeom>
              <a:blipFill rotWithShape="1">
                <a:blip r:embed="rId5"/>
                <a:stretch>
                  <a:fillRect l="-2" t="-26" r="1" b="16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113024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图所示，原线圈上有内阻，当副线圈上的变阻器的滑片自下而上滑动时，变阻器的电压、电流、功率如何变化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？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24典例4.eps" descr="id:2147490110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899390"/>
            <a:ext cx="1119048" cy="360938"/>
          </a:xfrm>
          <a:prstGeom prst="rect">
            <a:avLst/>
          </a:prstGeom>
        </p:spPr>
      </p:pic>
      <p:pic>
        <p:nvPicPr>
          <p:cNvPr id="4" name="24答案.eps" descr="id:21474899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7861" y="2092404"/>
            <a:ext cx="826824" cy="29518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354774" y="1898170"/>
            <a:ext cx="1112805" cy="5762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见解析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sfbt5.jpg" descr="id:214749288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55046" y="2484800"/>
            <a:ext cx="3168352" cy="1592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40409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变压器原线圈上有电阻时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把变压器看作有内阻的等效电源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副线圈的输出电压和电流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就是等效电源的路端电压和电流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等效电路如图所示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然后再用闭合电路的基本原理进行动态分析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由理想变压器的电压关系可得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－</m:t>
                        </m:r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𝒓</m:t>
                        </m:r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由理想变压器的电流关系可得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联立两式可得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－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404091"/>
              </a:xfrm>
              <a:blipFill rotWithShape="1">
                <a:blip r:embed="rId1"/>
                <a:stretch>
                  <a:fillRect l="-2" t="-14" r="1" b="-2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899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7192" y="945578"/>
            <a:ext cx="826824" cy="295189"/>
          </a:xfrm>
          <a:prstGeom prst="rect">
            <a:avLst/>
          </a:prstGeom>
        </p:spPr>
      </p:pic>
      <p:pic>
        <p:nvPicPr>
          <p:cNvPr id="4" name="sfbt4.jpg" descr="id:214749290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031310" y="2708920"/>
            <a:ext cx="2376264" cy="1955449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565656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由电源的伏安特性曲线可知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变压器的等效电动势与等效内阻分别为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E'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i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'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显然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在变阻器的滑片自下而上滑动的过程中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副线圈的输出电压逐渐增大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输出电流逐渐减小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如果变阻器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的最大值大于等效内阻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r'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则变阻器消耗的功率先增大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后减小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如果变阻器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的最大值不大于等效内阻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r'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则变阻器消耗的功率一直增大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565656"/>
              </a:xfrm>
              <a:blipFill rotWithShape="1">
                <a:blip r:embed="rId1"/>
                <a:stretch>
                  <a:fillRect l="-2" t="-18" r="1" b="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sfbt4.jpg" descr="id:214749290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15646" y="4221088"/>
            <a:ext cx="2376264" cy="1955449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63891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理想变压器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的动态分析问题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匝数比不变的情况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i="1" dirty="0" smtClean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i="1" dirty="0">
                  <a:solidFill>
                    <a:srgbClr val="00000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不变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负载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变化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不变，根据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，输入电压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决定输出电压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，不论负载电阻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如何变化，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不变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当负载电阻发生变化时，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变化，输出电流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决定输入电流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，故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发生变化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变化引起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变化，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，故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发生变化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638916"/>
              </a:xfrm>
              <a:blipFill rotWithShape="1">
                <a:blip r:embed="rId1"/>
                <a:stretch>
                  <a:fillRect l="-2" t="-11" r="1" b="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aa32.jpg" descr="id:214749292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83038" y="1484784"/>
            <a:ext cx="2772062" cy="1670142"/>
          </a:xfrm>
          <a:prstGeom prst="rect">
            <a:avLst/>
          </a:prstGeom>
        </p:spPr>
      </p:pic>
      <p:pic>
        <p:nvPicPr>
          <p:cNvPr id="4" name="要点4.eps" descr="id:214749291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69251" y="918051"/>
            <a:ext cx="980430" cy="34434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53021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负载电阻不变的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情况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sz="105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algn="ctr" hangingPunct="0">
                  <a:spcAft>
                    <a:spcPts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eqArr>
                              <m:eqArrPr>
                                <m:ctrlPr>
                                  <a:rPr lang="en-US" altLang="zh-CN" b="1" i="1">
                                    <a:latin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en-US" altLang="zh-CN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en-US" altLang="zh-CN" b="1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e>
                              <m:e>
                                <m:r>
                                  <a:rPr lang="en-US" altLang="zh-CN" b="1" i="1">
                                    <a:latin typeface="Cambria Math" panose="02040503050406030204" pitchFamily="18" charset="0"/>
                                  </a:rPr>
                                  <m:t>𝒏</m:t>
                                </m:r>
                              </m:e>
                            </m:eqArr>
                          </m:e>
                          <m:sub>
                            <m:r>
                              <a:rPr lang="en-US" altLang="zh-CN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latin typeface="Cambria Math" panose="020405030504060302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/>
                  <a:t>改变，负载</a:t>
                </a:r>
                <a:r>
                  <a:rPr lang="en-US" altLang="zh-CN" b="1" i="1" dirty="0"/>
                  <a:t>R</a:t>
                </a:r>
                <a:r>
                  <a:rPr lang="zh-CN" altLang="zh-CN" b="1" dirty="0"/>
                  <a:t>不变</a:t>
                </a:r>
                <a:endParaRPr lang="zh-CN" altLang="zh-CN" dirty="0"/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不变，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发生变化，故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变化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不变，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变化，故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发生变化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根据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Sup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p>
                        </m:sSubSup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𝑹</m:t>
                        </m:r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，可知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发生变化，再根据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，得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变化，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不变，故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发生变化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530215"/>
              </a:xfrm>
              <a:blipFill rotWithShape="1">
                <a:blip r:embed="rId1"/>
                <a:stretch>
                  <a:fillRect l="-2" t="-11" r="1" b="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aa33.jpg" descr="id:21474929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943078" y="1340768"/>
            <a:ext cx="2195998" cy="1317371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7624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动态问题的分析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思路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46734" y="1556792"/>
            <a:ext cx="7225104" cy="2826055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476672"/>
                <a:ext cx="11485848" cy="485584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如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图所示，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匝矩形线框处在磁感应强度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e>
                        </m:rad>
                      </m:num>
                      <m:den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𝛑</m:t>
                        </m:r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T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的匀强磁场中，绕垂直磁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场的轴以恒定角速度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10π rad/s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转动，线框电阻不计，面积为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0.8 m</a:t>
                </a:r>
                <a:r>
                  <a:rPr lang="en-US" altLang="zh-CN" b="1" baseline="30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，线框通过滑环与一理想自耦变压器的原线圈相连，副线圈接有一只灯泡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规格为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 W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100 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楷体" panose="02010609060101010101" pitchFamily="49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和滑动变阻器，电流表视为理想电表，则下列说法正确的是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	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线框转动到图示位置时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线框中感应电动势为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80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当灯泡正常发光时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原、副线圈的匝数比为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若将滑动变阻器滑片向上移动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灯泡会变亮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若将自耦变压器触头向下滑动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电流表示数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增大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476672"/>
                <a:ext cx="11485848" cy="4855845"/>
              </a:xfrm>
              <a:blipFill rotWithShape="1">
                <a:blip r:embed="rId1"/>
                <a:stretch>
                  <a:fillRect l="-2" t="-9" r="1" b="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典例5.eps" descr="id:21474929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01951"/>
            <a:ext cx="975032" cy="314487"/>
          </a:xfrm>
          <a:prstGeom prst="rect">
            <a:avLst/>
          </a:prstGeom>
        </p:spPr>
      </p:pic>
      <p:pic>
        <p:nvPicPr>
          <p:cNvPr id="4" name="ca509.jpg" descr="id:214749294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039422" y="3212976"/>
            <a:ext cx="3237894" cy="1598767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588252" y="530120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B</a:t>
            </a:r>
            <a:endParaRPr lang="zh-CN" altLang="en-US" dirty="0"/>
          </a:p>
        </p:txBody>
      </p:sp>
      <p:pic>
        <p:nvPicPr>
          <p:cNvPr id="8" name="24答案.eps" descr="id:214749296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69251" y="5383707"/>
            <a:ext cx="830969" cy="2966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5104130"/>
              </a:xfrm>
            </p:spPr>
            <p:txBody>
              <a:bodyPr/>
              <a:lstStyle/>
              <a:p>
                <a:pPr algn="dist"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             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线框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转动到图示位置时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线框中感应电动势最大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为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E</a:t>
                </a:r>
                <a:r>
                  <a:rPr lang="en-US" altLang="zh-CN" b="1" baseline="-250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 err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NBSω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80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当灯泡正常发光时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原线圈两端电压有效值为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80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灯泡两端电压即副线圈两端电压为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𝑷𝑹</m:t>
                        </m:r>
                      </m:e>
                    </m:rad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20 </a:t>
                </a:r>
                <a:r>
                  <a:rPr lang="en-US" altLang="zh-CN" b="1" dirty="0">
                    <a:solidFill>
                      <a:srgbClr val="000000"/>
                    </a:solidFill>
                    <a:latin typeface="Book Antiqua" panose="0204060205030503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V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所以原、副线圈的匝数比为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∶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正确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若将滑动变阻器滑片向上移动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其接入电路的电阻增大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但不影响灯泡</a:t>
                </a:r>
                <a:r>
                  <a:rPr lang="zh-CN" altLang="zh-CN" b="1" u="wavy" dirty="0" smtClean="0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两端</a:t>
                </a:r>
                <a:endParaRPr lang="en-US" altLang="zh-CN" b="1" u="wavy" dirty="0" smtClean="0">
                  <a:solidFill>
                    <a:srgbClr val="000000"/>
                  </a:solidFill>
                  <a:uFill>
                    <a:solidFill>
                      <a:srgbClr val="00AEEF"/>
                    </a:solidFill>
                  </a:u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endParaRPr lang="en-US" altLang="zh-CN" b="1" u="wavy" dirty="0" smtClean="0">
                  <a:solidFill>
                    <a:srgbClr val="000000"/>
                  </a:solidFill>
                  <a:uFill>
                    <a:solidFill>
                      <a:srgbClr val="00AEEF"/>
                    </a:solidFill>
                  </a:u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u="wavy" dirty="0" smtClean="0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r>
                  <a:rPr lang="zh-CN" altLang="zh-CN" b="1" u="wavy" dirty="0">
                    <a:solidFill>
                      <a:srgbClr val="000000"/>
                    </a:solidFill>
                    <a:uFill>
                      <a:solidFill>
                        <a:srgbClr val="00AEEF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电压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所以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灯泡亮度不变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若将自耦变压器触头向下滑动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则副线圈匝数减小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根据变压器原、副线圈电压与匝数的关系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可知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副线圈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两端电压减小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则副线圈电流减小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原线圈</a:t>
                </a: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电流</a:t>
                </a:r>
                <a:endParaRPr lang="en-US" altLang="zh-CN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dirty="0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也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减小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故电流表示数减小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错误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故选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5104130"/>
              </a:xfrm>
              <a:blipFill rotWithShape="1">
                <a:blip r:embed="rId1"/>
                <a:stretch>
                  <a:fillRect l="-2" t="-12" r="1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24解析.eps" descr="id:21474929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82" y="962066"/>
            <a:ext cx="898832" cy="320897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990750" y="3070701"/>
            <a:ext cx="96490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原线圈输入电压一定</a:t>
            </a:r>
            <a:r>
              <a:rPr lang="zh-CN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原、副线圈匝数比一定</a:t>
            </a:r>
            <a:r>
              <a:rPr lang="zh-CN" altLang="zh-CN" sz="2400" dirty="0">
                <a:solidFill>
                  <a:srgbClr val="00AEEF"/>
                </a:solidFill>
                <a:cs typeface="Times New Roman" panose="02020603050405020304" pitchFamily="18" charset="0"/>
              </a:rPr>
              <a:t>，</a:t>
            </a:r>
            <a:r>
              <a:rPr lang="zh-CN" altLang="zh-CN" sz="2400" dirty="0">
                <a:solidFill>
                  <a:srgbClr val="00AEEF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副线圈输出电压不变</a:t>
            </a:r>
            <a:r>
              <a:rPr lang="en-US" altLang="zh-CN" sz="2400" dirty="0">
                <a:solidFill>
                  <a:srgbClr val="00AEEF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箭头右下.eps" descr="id:214749295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414686" y="3099302"/>
            <a:ext cx="514915" cy="406408"/>
          </a:xfrm>
          <a:prstGeom prst="rect">
            <a:avLst/>
          </a:prstGeom>
        </p:spPr>
      </p:pic>
      <p:pic>
        <p:nvPicPr>
          <p:cNvPr id="7" name="ca509.jpg" descr="id:2147492944;FounderCES"/>
          <p:cNvPicPr/>
          <p:nvPr/>
        </p:nvPicPr>
        <p:blipFill>
          <a:blip r:embed="rId4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39422" y="4362618"/>
            <a:ext cx="3237894" cy="159876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2176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原理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互感现象是变压器工作的基础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电流通过原线圈时在铁芯中激发磁场，由于电流的大小、方向在不断变化，铁芯中的磁场也在不断变化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变化的磁场在副线圈中产生感应电动势，所以尽管两个线圈之间没有导线相连，副线圈也能够输出电流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内容占位符 1"/>
          <p:cNvSpPr txBox="1"/>
          <p:nvPr/>
        </p:nvSpPr>
        <p:spPr bwMode="auto">
          <a:xfrm>
            <a:off x="360854" y="3140968"/>
            <a:ext cx="11485848" cy="1200329"/>
          </a:xfrm>
          <a:prstGeom prst="rect">
            <a:avLst/>
          </a:prstGeom>
          <a:solidFill>
            <a:srgbClr val="E3F2E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                        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原、副线圈中能量的转化方式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原线圈的电能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磁场能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仿宋" panose="02010609060101010101" pitchFamily="49" charset="-122"/>
                <a:cs typeface="Times New Roman" panose="02020603050405020304" pitchFamily="18" charset="0"/>
              </a:rPr>
              <a:t>副线圈的电能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名师点拨.eps" descr="id:2147492713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502760" y="3212296"/>
            <a:ext cx="1876023" cy="43872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知识点2.eps" descr="id:2147489837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50589" y="918114"/>
            <a:ext cx="1242798" cy="330495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7031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</a:t>
            </a:r>
            <a:r>
              <a:rPr lang="zh-CN" altLang="zh-CN" b="1" dirty="0" smtClean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电压</a:t>
            </a:r>
            <a:r>
              <a:rPr lang="zh-CN" altLang="zh-CN" b="1" dirty="0">
                <a:solidFill>
                  <a:srgbClr val="1EB26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与匝数的关系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理想变压器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没有能量损失的变压器叫作理想变压器，它是一个理想化模型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其特点如下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铁损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：闭合铁芯中的涡流为零，无能量损失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铜损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：不计变压器线圈自身的能量损耗，原线圈的输入功率等于副线圈的输出功率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漏磁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：原、副线圈的磁通量无差别</a:t>
            </a: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en-US" altLang="zh-CN" b="1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 bwMode="auto">
          <a:xfrm>
            <a:off x="8112170" y="1553189"/>
            <a:ext cx="871946" cy="586109"/>
          </a:xfrm>
          <a:prstGeom prst="rect">
            <a:avLst/>
          </a:prstGeom>
          <a:solidFill>
            <a:srgbClr val="FFFF00"/>
          </a:solidFill>
          <a:ln w="19050" algn="ctr">
            <a:solidFill>
              <a:srgbClr val="FFFF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271010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电压与匝数的关系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原、副线圈的电压之比等于两个线圈的匝数之比，即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理想变压器原、副线圈的功率关系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理想变压器原、副线圈功率相等，即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 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 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两类变压器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副线圈的电压比原线圈的电压低的变压器叫作降压变压器；副线圈的电压比原线圈的电压高的变压器叫作升压变压器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271010"/>
              </a:xfrm>
              <a:blipFill rotWithShape="1">
                <a:blip r:embed="rId1"/>
                <a:stretch>
                  <a:fillRect l="-2" t="-15" r="1" b="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 bwMode="auto">
          <a:xfrm>
            <a:off x="8766193" y="4989652"/>
            <a:ext cx="1433469" cy="622167"/>
          </a:xfrm>
          <a:prstGeom prst="rect">
            <a:avLst/>
          </a:prstGeom>
          <a:solidFill>
            <a:srgbClr val="FFFF00"/>
          </a:solidFill>
          <a:ln w="19050" algn="ctr">
            <a:solidFill>
              <a:srgbClr val="FFFF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 bwMode="auto">
          <a:xfrm>
            <a:off x="741966" y="3603520"/>
            <a:ext cx="2103549" cy="622167"/>
          </a:xfrm>
          <a:prstGeom prst="rect">
            <a:avLst/>
          </a:prstGeom>
          <a:solidFill>
            <a:srgbClr val="FFFF00"/>
          </a:solidFill>
          <a:ln w="19050" algn="ctr">
            <a:solidFill>
              <a:srgbClr val="FFFF00"/>
            </a:solidFill>
            <a:miter lim="800000"/>
          </a:ln>
        </p:spPr>
        <p:txBody>
          <a:bodyPr vert="horz" wrap="square" lIns="91440" tIns="45720" rIns="91440" bIns="45720" numCol="1" rtlCol="0" anchor="ctr" anchorCtr="0" compatLnSpc="1">
            <a:spAutoFit/>
          </a:bodyPr>
          <a:lstStyle/>
          <a:p>
            <a:pPr algn="just">
              <a:spcAft>
                <a:spcPts val="0"/>
              </a:spcAft>
            </a:pPr>
            <a:endParaRPr lang="zh-CN" altLang="en-US" sz="2800" kern="100" dirty="0" smtClean="0">
              <a:solidFill>
                <a:srgbClr val="FF0000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73598" y="778789"/>
            <a:ext cx="7260360" cy="690782"/>
          </a:xfrm>
          <a:prstGeom prst="rect">
            <a:avLst/>
          </a:prstGeom>
          <a:ln>
            <a:noFill/>
          </a:ln>
        </p:spPr>
      </p:pic>
      <p:pic>
        <p:nvPicPr>
          <p:cNvPr id="4" name="要点1.eps" descr="id:21474898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4237" y="1560506"/>
            <a:ext cx="1053832" cy="37012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1407914"/>
                <a:ext cx="11485848" cy="490140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                  </a:t>
                </a:r>
                <a:r>
                  <a:rPr lang="zh-CN" altLang="zh-CN" b="1" dirty="0" smtClean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理想变压器</a:t>
                </a:r>
                <a:r>
                  <a:rPr lang="zh-CN" altLang="zh-CN" b="1" dirty="0">
                    <a:solidFill>
                      <a:srgbClr val="1EB26A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中各物理量的关系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电压关系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只有一个副线圈时，原、副线圈两端的电压满足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当有多个副线圈时，则有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𝟑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普遍适用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电流关系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由功率关系可知，当只有一个副线圈时，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，得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𝑰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；当有多个副线圈时，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，得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i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zh-CN" b="1" dirty="0">
                    <a:solidFill>
                      <a:srgbClr val="000000"/>
                    </a:solidFill>
                    <a:highlight>
                      <a:srgbClr val="FFFF00"/>
                    </a:highlight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 smtClean="0">
                    <a:solidFill>
                      <a:srgbClr val="000000"/>
                    </a:solidFill>
                    <a:highlight>
                      <a:srgbClr val="FFFF00"/>
                    </a:highlight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endParaRPr lang="en-US" altLang="zh-CN" b="1" dirty="0" smtClean="0">
                  <a:solidFill>
                    <a:srgbClr val="000000"/>
                  </a:solidFill>
                  <a:highlight>
                    <a:srgbClr val="FFFF00"/>
                  </a:highlight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1407914"/>
                <a:ext cx="11485848" cy="4901406"/>
              </a:xfrm>
              <a:blipFill rotWithShape="1">
                <a:blip r:embed="rId3"/>
                <a:stretch>
                  <a:fillRect l="-2" t="-2" r="1" b="1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385118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功率关系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对于理想变压器，不考虑能量损失，则有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入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出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4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理想变压器工作时的几种制约关系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电压制约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输入电压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决定输出电压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当变压器原、副线圈的匝数比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一定时，输出电压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由输入电压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决定，即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3851182"/>
              </a:xfrm>
              <a:blipFill rotWithShape="1">
                <a:blip r:embed="rId1"/>
                <a:stretch>
                  <a:fillRect l="-2" t="-16" r="1" b="-7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0854" y="746120"/>
                <a:ext cx="11485848" cy="4758055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电流制约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输出电流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决定输入电流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当变压器原、副线圈的匝数比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一定，且输入电压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确定时，原线圈中的输入电流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由副线圈中的输出电流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决定，即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𝒏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𝟏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变压器副线圈中的电流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由用户负载及电压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U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决定，即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zh-CN" altLang="zh-CN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𝑷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zh-CN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en-US" altLang="zh-CN" b="1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功率制约</a:t>
                </a:r>
                <a:endParaRPr lang="zh-CN" altLang="zh-CN" sz="105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输出功率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决定输入功率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变压器副线圈中的功率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由用户负载决定，即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＝</a:t>
                </a:r>
                <a:r>
                  <a:rPr lang="en-US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负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负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…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＋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zh-CN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负</a:t>
                </a:r>
                <a:r>
                  <a:rPr lang="en-US" altLang="zh-CN" b="1" i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</a:t>
                </a:r>
                <a:r>
                  <a:rPr lang="en-US" altLang="zh-CN" b="1" dirty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增大，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增大；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减小，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减小；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2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为零，</a:t>
                </a:r>
                <a:r>
                  <a:rPr lang="en-US" altLang="zh-CN" b="1" i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</a:t>
                </a:r>
                <a:r>
                  <a:rPr lang="en-US" altLang="zh-CN" b="1" baseline="-25000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zh-CN" altLang="zh-CN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为零</a:t>
                </a:r>
                <a:r>
                  <a:rPr lang="en-US" altLang="zh-CN" b="1" dirty="0" smtClean="0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endParaRPr lang="en-US" altLang="zh-CN" b="1" dirty="0" smtClean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854" y="746120"/>
                <a:ext cx="11485848" cy="4758055"/>
              </a:xfrm>
              <a:blipFill rotWithShape="1">
                <a:blip r:embed="rId1"/>
                <a:stretch>
                  <a:fillRect l="-2" t="-13" r="1" b="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4典例1.eps" descr="id:2147489935;FounderCES"/>
          <p:cNvPicPr/>
          <p:nvPr/>
        </p:nvPicPr>
        <p:blipFill>
          <a:blip r:embed="rId1"/>
          <a:stretch>
            <a:fillRect/>
          </a:stretch>
        </p:blipFill>
        <p:spPr>
          <a:xfrm>
            <a:off x="478582" y="927382"/>
            <a:ext cx="1047040" cy="337713"/>
          </a:xfrm>
          <a:prstGeom prst="rect">
            <a:avLst/>
          </a:prstGeom>
        </p:spPr>
      </p:pic>
      <p:pic>
        <p:nvPicPr>
          <p:cNvPr id="4" name="24答案.eps" descr="id:21474899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78530" y="4748490"/>
            <a:ext cx="826824" cy="29518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540040" y="4653136"/>
            <a:ext cx="6126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rgbClr val="000000"/>
                </a:solidFill>
              </a:rPr>
              <a:t>BC</a:t>
            </a:r>
            <a:endParaRPr lang="zh-CN" altLang="en-US" sz="2400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6938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   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如图所示，理想变压器的原、副线圈的匝数比为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此时在原线圈两端加上交流电压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220sin 100π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时，灯泡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</a:t>
            </a:r>
            <a:r>
              <a:rPr lang="en-US" altLang="zh-CN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均正常发光，电压表和电流表均可视为理想电表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下列说法中正确的是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电压表的示数为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110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Book Antiqua" panose="0204060205030503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原、副线圈磁通量的变化率之比为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∶</a:t>
            </a: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若将滑动变阻器的滑片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向上滑动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则电流表示数变大</a:t>
            </a:r>
            <a:endParaRPr lang="zh-CN" altLang="zh-CN" sz="1050" dirty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若将滑动变阻器的滑片</a:t>
            </a:r>
            <a:r>
              <a:rPr lang="en-US" altLang="zh-CN" b="1" i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向下滑动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 dirty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则原线圈输入功率变</a:t>
            </a:r>
            <a:r>
              <a:rPr lang="zh-CN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endParaRPr lang="en-US" altLang="zh-CN" b="1" dirty="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6" name="djy490.jpg" descr="id:214749274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903518" y="2696237"/>
            <a:ext cx="2872646" cy="1821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5757</Words>
  <Application>WPS 演示</Application>
  <PresentationFormat>自定义</PresentationFormat>
  <Paragraphs>168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2" baseType="lpstr">
      <vt:lpstr>Arial</vt:lpstr>
      <vt:lpstr>宋体</vt:lpstr>
      <vt:lpstr>Wingdings</vt:lpstr>
      <vt:lpstr>Times New Roman</vt:lpstr>
      <vt:lpstr>楷体</vt:lpstr>
      <vt:lpstr>微软雅黑</vt:lpstr>
      <vt:lpstr>黑体</vt:lpstr>
      <vt:lpstr>仿宋</vt:lpstr>
      <vt:lpstr>Cambria Math</vt:lpstr>
      <vt:lpstr>Book Antiqua</vt:lpstr>
      <vt:lpstr>Arial Unicode MS</vt:lpstr>
      <vt:lpstr>Calibri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徐启全</cp:lastModifiedBy>
  <cp:revision>398</cp:revision>
  <dcterms:created xsi:type="dcterms:W3CDTF">2020-11-06T05:24:00Z</dcterms:created>
  <dcterms:modified xsi:type="dcterms:W3CDTF">2025-08-06T06:15:06Z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2052-12.1.0.22215</vt:lpwstr>
  </property>
  <property fmtid="{D5CDD505-2E9C-101B-9397-08002B2CF9AE}" pid="3" name="ICV">
    <vt:lpwstr>A076A2F127FB404992BF6C163AF1E549_12</vt:lpwstr>
  </property>
</Properties>
</file>